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8" r:id="rId13"/>
    <p:sldId id="271" r:id="rId14"/>
    <p:sldId id="276" r:id="rId15"/>
    <p:sldId id="273" r:id="rId16"/>
    <p:sldId id="274" r:id="rId17"/>
    <p:sldId id="275" r:id="rId18"/>
    <p:sldId id="280" r:id="rId19"/>
    <p:sldId id="278" r:id="rId20"/>
    <p:sldId id="277" r:id="rId21"/>
    <p:sldId id="279" r:id="rId22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631"/>
    <a:srgbClr val="B51944"/>
    <a:srgbClr val="614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85" autoAdjust="0"/>
  </p:normalViewPr>
  <p:slideViewPr>
    <p:cSldViewPr>
      <p:cViewPr varScale="1">
        <p:scale>
          <a:sx n="75" d="100"/>
          <a:sy n="75" d="100"/>
        </p:scale>
        <p:origin x="12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4208E-26D6-4131-AF05-CB1BD76A438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6716D47-83A4-48B3-A9E5-983BC4F53E2A}">
      <dgm:prSet/>
      <dgm:spPr/>
      <dgm:t>
        <a:bodyPr/>
        <a:lstStyle/>
        <a:p>
          <a:pPr rtl="0"/>
          <a:r>
            <a:rPr lang="zh-CN" b="1" dirty="0" smtClean="0"/>
            <a:t>精致礼盒</a:t>
          </a:r>
          <a:endParaRPr lang="zh-CN" b="1" dirty="0"/>
        </a:p>
      </dgm:t>
    </dgm:pt>
    <dgm:pt modelId="{6B127D84-0AB9-43FF-9648-99690BD1BC56}" type="parTrans" cxnId="{414AF196-2949-4EF5-8CED-D181FF967FBD}">
      <dgm:prSet/>
      <dgm:spPr/>
      <dgm:t>
        <a:bodyPr/>
        <a:lstStyle/>
        <a:p>
          <a:endParaRPr lang="zh-CN" altLang="en-US"/>
        </a:p>
      </dgm:t>
    </dgm:pt>
    <dgm:pt modelId="{EB9B2393-40AC-45E5-9BE5-FCFCC18CD061}" type="sibTrans" cxnId="{414AF196-2949-4EF5-8CED-D181FF967FBD}">
      <dgm:prSet/>
      <dgm:spPr/>
      <dgm:t>
        <a:bodyPr/>
        <a:lstStyle/>
        <a:p>
          <a:endParaRPr lang="zh-CN" altLang="en-US"/>
        </a:p>
      </dgm:t>
    </dgm:pt>
    <dgm:pt modelId="{C768B3B9-D1C1-401F-A6A1-D44670E96501}" type="pres">
      <dgm:prSet presAssocID="{5384208E-26D6-4131-AF05-CB1BD76A438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B7CDC43-9A94-4B5B-8543-3609BABE73E3}" type="pres">
      <dgm:prSet presAssocID="{5384208E-26D6-4131-AF05-CB1BD76A4384}" presName="pyramid" presStyleLbl="node1" presStyleIdx="0" presStyleCnt="1"/>
      <dgm:spPr>
        <a:solidFill>
          <a:schemeClr val="accent3">
            <a:alpha val="59000"/>
          </a:schemeClr>
        </a:solidFill>
      </dgm:spPr>
      <dgm:t>
        <a:bodyPr/>
        <a:lstStyle/>
        <a:p>
          <a:endParaRPr lang="zh-CN" altLang="en-US"/>
        </a:p>
      </dgm:t>
    </dgm:pt>
    <dgm:pt modelId="{A4350D2E-1689-48D6-8C73-1C7EA0B94C89}" type="pres">
      <dgm:prSet presAssocID="{5384208E-26D6-4131-AF05-CB1BD76A4384}" presName="theList" presStyleCnt="0"/>
      <dgm:spPr/>
    </dgm:pt>
    <dgm:pt modelId="{80F10AC1-82BE-4D97-A598-AB97BD7E8052}" type="pres">
      <dgm:prSet presAssocID="{A6716D47-83A4-48B3-A9E5-983BC4F53E2A}" presName="aNode" presStyleLbl="fgAcc1" presStyleIdx="0" presStyleCnt="1" custScaleX="230769" custLinFactY="684" custLinFactNeighborX="61997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AA5A2A-65A0-4EE8-A3B5-9645182E80B0}" type="pres">
      <dgm:prSet presAssocID="{A6716D47-83A4-48B3-A9E5-983BC4F53E2A}" presName="aSpace" presStyleCnt="0"/>
      <dgm:spPr/>
    </dgm:pt>
  </dgm:ptLst>
  <dgm:cxnLst>
    <dgm:cxn modelId="{B707C53C-AC4D-4748-B345-CF232C016223}" type="presOf" srcId="{A6716D47-83A4-48B3-A9E5-983BC4F53E2A}" destId="{80F10AC1-82BE-4D97-A598-AB97BD7E8052}" srcOrd="0" destOrd="0" presId="urn:microsoft.com/office/officeart/2005/8/layout/pyramid2"/>
    <dgm:cxn modelId="{9281AE63-B8A9-4DE3-806A-1641C5C32590}" type="presOf" srcId="{5384208E-26D6-4131-AF05-CB1BD76A4384}" destId="{C768B3B9-D1C1-401F-A6A1-D44670E96501}" srcOrd="0" destOrd="0" presId="urn:microsoft.com/office/officeart/2005/8/layout/pyramid2"/>
    <dgm:cxn modelId="{414AF196-2949-4EF5-8CED-D181FF967FBD}" srcId="{5384208E-26D6-4131-AF05-CB1BD76A4384}" destId="{A6716D47-83A4-48B3-A9E5-983BC4F53E2A}" srcOrd="0" destOrd="0" parTransId="{6B127D84-0AB9-43FF-9648-99690BD1BC56}" sibTransId="{EB9B2393-40AC-45E5-9BE5-FCFCC18CD061}"/>
    <dgm:cxn modelId="{ADB12902-45B3-4FD5-81AC-9BBAE8D3FFF1}" type="presParOf" srcId="{C768B3B9-D1C1-401F-A6A1-D44670E96501}" destId="{8B7CDC43-9A94-4B5B-8543-3609BABE73E3}" srcOrd="0" destOrd="0" presId="urn:microsoft.com/office/officeart/2005/8/layout/pyramid2"/>
    <dgm:cxn modelId="{3FCD66D9-912F-418A-A182-C491C7B331B7}" type="presParOf" srcId="{C768B3B9-D1C1-401F-A6A1-D44670E96501}" destId="{A4350D2E-1689-48D6-8C73-1C7EA0B94C89}" srcOrd="1" destOrd="0" presId="urn:microsoft.com/office/officeart/2005/8/layout/pyramid2"/>
    <dgm:cxn modelId="{BCF5C423-A2D6-456D-BA3C-879B0B9A3A9D}" type="presParOf" srcId="{A4350D2E-1689-48D6-8C73-1C7EA0B94C89}" destId="{80F10AC1-82BE-4D97-A598-AB97BD7E8052}" srcOrd="0" destOrd="0" presId="urn:microsoft.com/office/officeart/2005/8/layout/pyramid2"/>
    <dgm:cxn modelId="{1C8F018D-CED4-4B0F-86CA-7F6AB7DAE427}" type="presParOf" srcId="{A4350D2E-1689-48D6-8C73-1C7EA0B94C89}" destId="{2CAA5A2A-65A0-4EE8-A3B5-9645182E80B0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74587-673E-413A-9C01-3D7E7EC30B68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F4A34-A9CC-4293-8980-5DDB8BDD9AB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8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F4A34-A9CC-4293-8980-5DDB8BDD9AB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59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F4A34-A9CC-4293-8980-5DDB8BDD9AB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3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0">
    <p:randomBar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-1"/>
            <a:ext cx="4570215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3568" y="1164808"/>
            <a:ext cx="94759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热烈欢迎</a:t>
            </a:r>
            <a:endParaRPr lang="zh-CN" alt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24328" y="1268760"/>
            <a:ext cx="94759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您的光临</a:t>
            </a:r>
            <a:endParaRPr lang="zh-CN" alt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2052" name="Picture 4" descr="D:\渔琴畅推宝\澳邦盛世\品酒会\灯笼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4653136"/>
            <a:ext cx="599364" cy="1725588"/>
          </a:xfrm>
          <a:prstGeom prst="rect">
            <a:avLst/>
          </a:prstGeom>
          <a:noFill/>
        </p:spPr>
      </p:pic>
      <p:pic>
        <p:nvPicPr>
          <p:cNvPr id="10" name="Picture 4" descr="D:\渔琴畅推宝\澳邦盛世\品酒会\灯笼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0352" y="4581128"/>
            <a:ext cx="599364" cy="1725588"/>
          </a:xfrm>
          <a:prstGeom prst="rect">
            <a:avLst/>
          </a:prstGeom>
          <a:noFill/>
        </p:spPr>
      </p:pic>
      <p:pic>
        <p:nvPicPr>
          <p:cNvPr id="2054" name="Picture 6" descr="D:\渔琴畅推宝\澳邦盛世\品酒会\logo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876925"/>
            <a:ext cx="1919971" cy="1440507"/>
          </a:xfrm>
          <a:prstGeom prst="rect">
            <a:avLst/>
          </a:prstGeom>
          <a:noFill/>
        </p:spPr>
      </p:pic>
      <p:pic>
        <p:nvPicPr>
          <p:cNvPr id="2" name="Scarborough Fai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59832" y="11663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 -0.54749 C 0.21874 -0.55674 0.21718 -0.56644 0.21406 -0.57546 C 0.21093 -0.58424 0.20572 -0.5914 0.20242 -0.60018 C 0.19878 -0.62283 0.19444 -0.64363 0.18836 -0.66512 C 0.18767 -0.66744 0.18159 -0.68477 0.17916 -0.68685 C 0.17499 -0.69032 0.16944 -0.68962 0.16527 -0.69309 C 0.1309 -0.72313 0.09097 -0.72175 0.05121 -0.72406 C -0.02431 -0.74879 -0.08508 -0.74971 -0.16511 -0.75179 C -0.20383 -0.75087 -0.24254 -0.75156 -0.28126 -0.74879 C -0.28942 -0.74809 -0.30921 -0.73446 -0.31858 -0.7303 C -0.42778 -0.73862 -0.53699 -0.7333 -0.64636 -0.7303 C -0.66129 -0.72221 -0.66702 -0.71782 -0.68369 -0.71481 C -0.68594 -0.71273 -0.6882 -0.71019 -0.69063 -0.70857 C -0.69289 -0.70719 -0.69549 -0.70696 -0.69758 -0.70534 C -0.70087 -0.7028 -0.70348 -0.6984 -0.70695 -0.69609 C -0.71129 -0.69309 -0.72084 -0.68985 -0.72084 -0.68985 C -0.73126 -0.68015 -0.74897 -0.65773 -0.76042 -0.65288 C -0.76511 -0.64872 -0.76962 -0.64456 -0.77431 -0.6404 C -0.77761 -0.63739 -0.77796 -0.63069 -0.78126 -0.62792 C -0.78456 -0.62514 -0.78907 -0.62584 -0.79289 -0.62491 C -0.79827 -0.61983 -0.80539 -0.61682 -0.80921 -0.60943 C -0.81077 -0.60642 -0.81199 -0.60273 -0.8139 -0.60018 C -0.81581 -0.59764 -0.81876 -0.59625 -0.82084 -0.59394 C -0.82865 -0.58516 -0.83265 -0.57499 -0.83716 -0.56298 C -0.84289 -0.52323 -0.83508 -0.56644 -0.8441 -0.53825 C -0.84532 -0.53432 -0.84497 -0.5297 -0.84636 -0.52577 C -0.84879 -0.51907 -0.85574 -0.50728 -0.85574 -0.50728 C -0.85643 -0.50104 -0.8566 -0.4948 -0.85799 -0.48879 C -0.85903 -0.4844 -0.86164 -0.4807 -0.86268 -0.47631 C -0.86407 -0.4703 -0.86407 -0.46383 -0.86511 -0.45782 C -0.86563 -0.45459 -0.86667 -0.45158 -0.86737 -0.44858 C -0.8665 -0.39288 -0.87015 -0.31292 -0.85574 -0.25375 C -0.85348 -0.22903 -0.85452 -0.20268 -0.84879 -0.17934 C -0.84619 -0.15553 -0.84254 -0.13358 -0.83716 -0.11093 C -0.83525 -0.02727 -0.85643 -0.00416 -0.80921 0.00347 C -0.80157 0.00693 -0.79376 0.00948 -0.78594 0.01271 C -0.77379 0.01063 -0.76147 0.0104 -0.75105 0.00023 C -0.729 -0.02057 -0.7606 0.00208 -0.73473 -0.01502 C -0.7316 -0.01918 -0.72883 -0.02357 -0.72553 -0.0275 C -0.72258 -0.03097 -0.71893 -0.03305 -0.71615 -0.03674 C -0.70539 -0.05107 -0.71858 -0.04275 -0.70452 -0.04922 C -0.69706 -0.05916 -0.69584 -0.06656 -0.68594 -0.07072 C -0.67449 -0.09337 -0.68976 -0.06656 -0.67206 -0.08643 C -0.66997 -0.08874 -0.66945 -0.0929 -0.66737 -0.09545 C -0.6632 -0.10053 -0.65817 -0.10377 -0.65348 -0.10793 C -0.65105 -0.11001 -0.64636 -0.11417 -0.64636 -0.11417 C -0.6448 -0.11717 -0.64393 -0.1211 -0.64185 -0.12341 C -0.63994 -0.12549 -0.63699 -0.12503 -0.63473 -0.12641 C -0.62518 -0.13289 -0.6132 -0.14051 -0.60226 -0.1419 C -0.58681 -0.14398 -0.55574 -0.14814 -0.55574 -0.14814 C -0.53855 -0.14721 -0.51528 -0.15692 -0.50452 -0.13913 C -0.50122 -0.13358 -0.50053 -0.12618 -0.49758 -0.12064 C -0.49515 -0.11024 -0.49046 -0.10284 -0.48837 -0.09267 C -0.48647 -0.0832 -0.48456 -0.05639 -0.479 -0.04622 C -0.46806 -0.02565 -0.44983 -0.01479 -0.43247 -0.00878 C -0.41893 0.00301 -0.4323 -0.0067 -0.40921 0.00023 C -0.40452 0.00185 -0.39532 0.0067 -0.39532 0.0067 C -0.3849 0.00185 -0.37553 -0.00439 -0.36511 -0.00878 C -0.35331 -0.01918 -0.34011 -0.02727 -0.32778 -0.03674 C -0.31494 -0.04668 -0.32657 -0.03906 -0.3139 -0.05246 C -0.30157 -0.06517 -0.28681 -0.07372 -0.27431 -0.08643 C -0.25556 -0.10492 -0.26754 -0.09868 -0.23942 -0.11093 C -0.23716 -0.11185 -0.23247 -0.11417 -0.23247 -0.11417 C -0.22084 -0.11301 -0.20903 -0.11301 -0.19758 -0.11093 C -0.1948 -0.1107 -0.18143 -0.10377 -0.17674 -0.10169 C -0.16598 -0.09683 -0.15504 -0.09406 -0.1441 -0.08944 C -0.13837 -0.0869 -0.13334 -0.08274 -0.12778 -0.07996 C -0.12466 -0.07696 -0.12171 -0.07372 -0.11858 -0.07072 C -0.1139 -0.06656 -0.10452 -0.05847 -0.10452 -0.05847 C -0.10296 -0.05546 -0.10209 -0.05154 -0.10001 -0.04922 C -0.0981 -0.04714 -0.09515 -0.04761 -0.09289 -0.04622 C -0.08803 -0.04252 -0.08369 -0.03813 -0.079 -0.03374 C -0.07692 -0.03212 -0.07431 -0.03212 -0.07206 -0.03051 C -0.06962 -0.02889 -0.06772 -0.02565 -0.06511 -0.0245 C -0.05122 -0.01641 -0.03542 -0.01109 -0.02084 -0.00601 C -0.01372 -0.00323 -0.00747 0.00023 -7.5E-6 0.00023 " pathEditMode="relative" ptsTypes="fffffffffffffffffffffffffffffffffffffffffffffffffffffffffffffffffffffffffffA">
                                      <p:cBhvr>
                                        <p:cTn id="10" dur="5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4083" y="1164808"/>
            <a:ext cx="94759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感恩于您</a:t>
            </a:r>
            <a:endParaRPr lang="zh-CN" alt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0312" y="1268760"/>
            <a:ext cx="94759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敬请支持</a:t>
            </a:r>
            <a:endParaRPr lang="zh-CN" alt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2052" name="Picture 4" descr="D:\渔琴畅推宝\澳邦盛世\品酒会\灯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653136"/>
            <a:ext cx="599364" cy="1725588"/>
          </a:xfrm>
          <a:prstGeom prst="rect">
            <a:avLst/>
          </a:prstGeom>
          <a:noFill/>
        </p:spPr>
      </p:pic>
      <p:pic>
        <p:nvPicPr>
          <p:cNvPr id="10" name="Picture 4" descr="D:\渔琴畅推宝\澳邦盛世\品酒会\灯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581128"/>
            <a:ext cx="599364" cy="1725588"/>
          </a:xfrm>
          <a:prstGeom prst="rect">
            <a:avLst/>
          </a:prstGeom>
          <a:noFill/>
        </p:spPr>
      </p:pic>
      <p:pic>
        <p:nvPicPr>
          <p:cNvPr id="21506" name="Picture 2" descr="D:\渔琴畅推宝\澳邦盛世\五线谱\806600309798567887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-27384"/>
            <a:ext cx="4002129" cy="6885384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6516216" y="5085184"/>
            <a:ext cx="2843808" cy="1839109"/>
            <a:chOff x="6516216" y="5085184"/>
            <a:chExt cx="2843808" cy="1839109"/>
          </a:xfrm>
        </p:grpSpPr>
        <p:pic>
          <p:nvPicPr>
            <p:cNvPr id="2054" name="Picture 6" descr="D:\渔琴畅推宝\澳邦盛世\品酒会\logo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0501" y="5085184"/>
              <a:ext cx="1919971" cy="1440507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6516216" y="6093296"/>
              <a:ext cx="2843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热 线：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18970972266(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唐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              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13879138331(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邓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)</a:t>
              </a:r>
            </a:p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微 信：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yuqin99999999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8147E-6 C -0.00347 -0.01895 -0.00799 -0.01572 -0.01389 -0.03097 C -0.01493 -0.03397 -0.01476 -0.03767 -0.01632 -0.04021 C -0.01806 -0.04322 -0.02118 -0.04391 -0.02327 -0.04645 C -0.02813 -0.05223 -0.03177 -0.06009 -0.03715 -0.06494 C -0.05035 -0.07673 -0.05903 -0.08158 -0.07431 -0.08667 C -0.08507 -0.09614 -0.09497 -0.09822 -0.10695 -0.10215 C -0.14445 -0.11417 -0.13368 -0.11417 -0.17431 -0.11763 C -0.19774 -0.11532 -0.20747 -0.1144 -0.22778 -0.10515 C -0.24097 -0.09915 -0.24983 -0.08297 -0.26267 -0.07742 C -0.26736 -0.07118 -0.27205 -0.06494 -0.27674 -0.0587 C -0.27865 -0.05616 -0.27952 -0.052 -0.28142 -0.04946 C -0.28333 -0.04692 -0.28629 -0.04576 -0.28837 -0.04345 C -0.29097 -0.04068 -0.29306 -0.03721 -0.29531 -0.03397 C -0.29879 -0.01988 -0.30556 -0.00901 -0.31163 0.003 C -0.31476 0.00924 -0.32083 0.01132 -0.32552 0.01548 C -0.32778 0.01756 -0.33247 0.02172 -0.33247 0.02172 C -0.3434 0.02057 -0.35434 0.0208 -0.36511 0.01849 C -0.37761 0.01571 -0.38073 -0.00347 -0.39063 -0.01248 C -0.39688 -0.02473 -0.4007 -0.0275 -0.41163 -0.03097 C -0.43767 -0.04876 -0.4691 -0.0453 -0.49757 -0.04946 C -0.50851 -0.04853 -0.51945 -0.04784 -0.53021 -0.04645 C -0.5342 -0.04599 -0.53872 -0.04668 -0.54184 -0.04345 C -0.55851 -0.02612 -0.55122 0.01571 -0.57205 0.02473 C -0.58108 0.02195 -0.58681 0.01618 -0.59531 0.01248 C -0.59757 0.0104 -0.6007 0.00924 -0.60226 0.00624 C -0.61441 -0.0178 -0.59427 0.003 -0.61163 -0.01248 C -0.6349 -0.05824 -0.67639 -0.05824 -0.71389 -0.06194 C -0.73646 -0.05963 -0.74462 -0.06356 -0.76042 -0.04946 C -0.76788 -0.01918 -0.75538 -0.0654 -0.76979 -0.03097 C -0.77222 -0.02542 -0.77274 -0.01872 -0.77431 -0.01248 C -0.77517 -0.00925 -0.77587 -0.00624 -0.77674 -0.00301 C -0.77743 -2.58147E-6 -0.77899 0.00624 -0.77899 0.00624 C -0.7783 0.02265 -0.78195 0.04067 -0.77674 0.0557 C -0.77465 0.06147 -0.76684 0.05593 -0.76267 0.05269 C -0.75695 0.0483 -0.75347 0.04021 -0.74879 0.03397 C -0.74167 0.0245 -0.73125 0.0141 -0.72552 0.003 C -0.72188 -0.00439 -0.71962 -0.01017 -0.71389 -0.01548 C -0.69809 -0.03074 -0.71094 -0.01317 -0.69757 -0.02796 C -0.68993 -0.03628 -0.68629 -0.04229 -0.67674 -0.04645 C -0.65833 -0.06286 -0.63281 -0.0654 -0.61163 -0.06818 C -0.55 -0.0661 -0.53299 -0.06587 -0.48594 -0.0587 C -0.47674 -0.0557 -0.47066 -0.05339 -0.46267 -0.04645 C -0.45955 -0.04021 -0.4566 -0.0342 -0.45347 -0.02796 C -0.45191 -0.02473 -0.44879 -0.01849 -0.44879 -0.01849 C -0.44115 0.01294 -0.45313 -0.03351 -0.44184 -2.58147E-6 C -0.43524 0.01964 -0.43507 0.03998 -0.42083 0.05269 C -0.41077 0.05154 -0.4007 0.05107 -0.39063 0.04946 C -0.3809 0.04784 -0.37083 0.03443 -0.36267 0.02796 C -0.35625 0.01456 -0.34861 0.00416 -0.34184 -0.00925 C -0.34028 -0.01225 -0.33872 -0.01548 -0.33715 -0.01849 C -0.33559 -0.02172 -0.33247 -0.02796 -0.33247 -0.02796 C -0.32483 -0.0594 -0.33681 -0.01294 -0.32552 -0.04645 C -0.31823 -0.06818 -0.3217 -0.07465 -0.30226 -0.08366 C -0.26597 -0.08181 -0.23698 -0.07904 -0.20226 -0.07419 C -0.18646 -0.05316 -0.19375 -0.06055 -0.18142 -0.04946 C -0.17396 -0.0349 -0.1691 -0.02196 -0.15816 -0.01248 C -0.15156 0.01317 -0.16146 -0.01687 -0.14879 -2.58147E-6 C -0.14705 0.00231 -0.14809 0.0067 -0.14653 0.00924 C -0.14479 0.01225 -0.14167 0.01317 -0.13941 0.01548 C -0.12014 0.03675 -0.14583 0.01363 -0.12327 0.03097 C -0.11806 0.03513 -0.11458 0.04252 -0.1092 0.04645 C -0.10781 0.04738 -0.09254 0.05385 -0.08837 0.0557 C -0.08611 0.05685 -0.08142 0.05893 -0.08142 0.05893 C -0.07049 0.05778 -0.05955 0.05824 -0.04879 0.0557 C -0.04184 0.05408 -0.03368 0.03929 -0.02778 0.03397 C -0.01545 0.00878 -0.0316 0.03744 -0.01632 0.02172 C -0.01632 0.02172 -0.00452 0.00601 -3.05556E-6 -2.58147E-6 Z " pathEditMode="relative" ptsTypes="ffffffffffffffffffffffffffffffffffffffffffffffffffffffffffffffffffff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2000"/>
            <a:lum bright="-42000" contrast="70000"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1805915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 酒 花 絮</a:t>
            </a:r>
            <a:r>
              <a:rPr lang="en-US" altLang="zh-CN" sz="40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zh-CN" altLang="en-US" sz="4000" b="1" dirty="0">
              <a:gradFill>
                <a:gsLst>
                  <a:gs pos="0">
                    <a:srgbClr val="AD0631"/>
                  </a:gs>
                  <a:gs pos="100000">
                    <a:srgbClr val="FF00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58"/>
          <p:cNvSpPr txBox="1">
            <a:spLocks noChangeArrowheads="1"/>
          </p:cNvSpPr>
          <p:nvPr/>
        </p:nvSpPr>
        <p:spPr bwMode="auto">
          <a:xfrm>
            <a:off x="291335" y="188913"/>
            <a:ext cx="3342453" cy="640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zh-CN" sz="4800" dirty="0"/>
          </a:p>
          <a:p>
            <a:pPr>
              <a:lnSpc>
                <a:spcPct val="90000"/>
              </a:lnSpc>
            </a:pPr>
            <a:r>
              <a:rPr lang="en-US" altLang="zh-CN" sz="4800" dirty="0"/>
              <a:t>       </a:t>
            </a:r>
            <a:r>
              <a:rPr lang="en-US" altLang="zh-CN" sz="4800" dirty="0" smtClean="0"/>
              <a:t>         </a:t>
            </a:r>
            <a:r>
              <a:rPr lang="zh-CN" altLang="en-US" sz="6000" b="1" dirty="0" smtClean="0">
                <a:solidFill>
                  <a:schemeClr val="hlink"/>
                </a:solidFill>
              </a:rPr>
              <a:t>礼仪</a:t>
            </a:r>
            <a:endParaRPr lang="zh-CN" altLang="en-US" sz="6000" b="1" dirty="0">
              <a:solidFill>
                <a:schemeClr val="hlink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sz="4800" dirty="0">
                <a:solidFill>
                  <a:schemeClr val="hlink"/>
                </a:solidFill>
              </a:rPr>
              <a:t>     </a:t>
            </a:r>
            <a:r>
              <a:rPr lang="zh-CN" altLang="en-US" sz="4800" b="1" dirty="0">
                <a:solidFill>
                  <a:schemeClr val="hlink"/>
                </a:solidFill>
              </a:rPr>
              <a:t>     </a:t>
            </a:r>
            <a:r>
              <a:rPr lang="zh-CN" altLang="en-US" sz="6000" b="1" dirty="0">
                <a:solidFill>
                  <a:schemeClr val="hlink"/>
                </a:solidFill>
              </a:rPr>
              <a:t>与</a:t>
            </a:r>
          </a:p>
          <a:p>
            <a:pPr>
              <a:lnSpc>
                <a:spcPct val="90000"/>
              </a:lnSpc>
            </a:pPr>
            <a:r>
              <a:rPr lang="zh-CN" altLang="en-US" sz="6000" b="1" dirty="0">
                <a:solidFill>
                  <a:schemeClr val="hlink"/>
                </a:solidFill>
              </a:rPr>
              <a:t>红</a:t>
            </a:r>
            <a:r>
              <a:rPr lang="zh-CN" altLang="en-US" sz="6000" b="1" dirty="0" smtClean="0">
                <a:solidFill>
                  <a:schemeClr val="hlink"/>
                </a:solidFill>
              </a:rPr>
              <a:t>酒</a:t>
            </a:r>
            <a:endParaRPr lang="zh-CN" altLang="en-US" sz="6000" b="1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179388" y="188913"/>
            <a:ext cx="91440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b="1" dirty="0">
                <a:solidFill>
                  <a:schemeClr val="bg1"/>
                </a:solidFill>
              </a:rPr>
              <a:t>红酒，没有一种时尚能比它永恒</a:t>
            </a: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0" y="1224042"/>
            <a:ext cx="529208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</a:t>
            </a:r>
            <a:r>
              <a:rPr lang="en-US" altLang="zh-CN" dirty="0" smtClean="0"/>
              <a:t>      </a:t>
            </a:r>
            <a:r>
              <a:rPr lang="zh-CN" altLang="en-US" sz="2400" b="1" dirty="0">
                <a:solidFill>
                  <a:schemeClr val="bg1"/>
                </a:solidFill>
              </a:rPr>
              <a:t>红酒是一种高尚的饮品，但同时，它也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是一</a:t>
            </a:r>
            <a:r>
              <a:rPr lang="zh-CN" altLang="en-US" sz="2400" b="1" dirty="0">
                <a:solidFill>
                  <a:schemeClr val="bg1"/>
                </a:solidFill>
              </a:rPr>
              <a:t>种媒介，一种工具，一种身份，一种追求。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  其实</a:t>
            </a:r>
            <a:r>
              <a:rPr lang="zh-CN" altLang="en-US" sz="2400" dirty="0">
                <a:solidFill>
                  <a:schemeClr val="bg1"/>
                </a:solidFill>
              </a:rPr>
              <a:t>，红酒已经渗透到了我们的现代</a:t>
            </a:r>
            <a:r>
              <a:rPr lang="zh-CN" altLang="en-US" sz="2400" dirty="0" smtClean="0">
                <a:solidFill>
                  <a:schemeClr val="bg1"/>
                </a:solidFill>
              </a:rPr>
              <a:t>生活中</a:t>
            </a:r>
            <a:r>
              <a:rPr lang="zh-CN" altLang="en-US" sz="2400" dirty="0">
                <a:solidFill>
                  <a:schemeClr val="bg1"/>
                </a:solidFill>
              </a:rPr>
              <a:t>，不自觉地在某种程度上改变着人们的</a:t>
            </a:r>
            <a:r>
              <a:rPr lang="zh-CN" altLang="en-US" sz="2400" dirty="0" smtClean="0">
                <a:solidFill>
                  <a:schemeClr val="bg1"/>
                </a:solidFill>
              </a:rPr>
              <a:t>生活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124" name="Picture 7" descr="1203372_122807094800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052737"/>
            <a:ext cx="3240360" cy="278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3861048"/>
            <a:ext cx="918051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/>
              <a:t>  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红</a:t>
            </a:r>
            <a:r>
              <a:rPr lang="zh-CN" altLang="en-US" sz="2400" dirty="0">
                <a:solidFill>
                  <a:schemeClr val="bg1"/>
                </a:solidFill>
              </a:rPr>
              <a:t>酒因其色泽、健康、高雅以及情调氛围，自然更多地融入人类感情的东西，无论是欢笑、忧愁、迷茫、倦怠、希望、落寞，都可以与红酒有关。在容易发生故事的酒吧，在暖色的灯影里，在恬静的环境下</a:t>
            </a:r>
            <a:r>
              <a:rPr lang="en-US" altLang="zh-CN" sz="2400" dirty="0" smtClean="0">
                <a:solidFill>
                  <a:schemeClr val="bg1"/>
                </a:solidFill>
              </a:rPr>
              <a:t>------</a:t>
            </a:r>
            <a:r>
              <a:rPr lang="zh-CN" altLang="en-US" sz="2400" dirty="0" smtClean="0">
                <a:solidFill>
                  <a:schemeClr val="bg1"/>
                </a:solidFill>
              </a:rPr>
              <a:t>不如</a:t>
            </a:r>
            <a:r>
              <a:rPr lang="zh-CN" altLang="en-US" sz="2400" dirty="0">
                <a:solidFill>
                  <a:schemeClr val="bg1"/>
                </a:solidFill>
              </a:rPr>
              <a:t>一起品味红酒更能亲和宁静，激情涟漪。享受红酒人生，红酒故事，红酒的生活方式。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     </a:t>
            </a:r>
            <a:r>
              <a:rPr lang="zh-CN" altLang="en-US" sz="2400" dirty="0" smtClean="0">
                <a:solidFill>
                  <a:schemeClr val="bg1"/>
                </a:solidFill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</a:rPr>
              <a:t>红酒无疑是时尚的、永恒的。于红酒生活，我们说：</a:t>
            </a:r>
            <a:r>
              <a:rPr lang="zh-CN" altLang="en-US" sz="2400" dirty="0">
                <a:solidFill>
                  <a:srgbClr val="FFC000"/>
                </a:solidFill>
              </a:rPr>
              <a:t>没有一种时尚能比它</a:t>
            </a:r>
            <a:r>
              <a:rPr lang="zh-CN" altLang="en-US" sz="2400" dirty="0" smtClean="0">
                <a:solidFill>
                  <a:srgbClr val="FFC000"/>
                </a:solidFill>
              </a:rPr>
              <a:t>永恒</a:t>
            </a:r>
            <a:r>
              <a:rPr lang="en-US" altLang="zh-CN" sz="2400" dirty="0" smtClean="0">
                <a:solidFill>
                  <a:srgbClr val="FFC000"/>
                </a:solidFill>
              </a:rPr>
              <a:t>…….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 txBox="1">
            <a:spLocks noChangeArrowheads="1"/>
          </p:cNvSpPr>
          <p:nvPr/>
        </p:nvSpPr>
        <p:spPr bwMode="auto">
          <a:xfrm>
            <a:off x="2123728" y="0"/>
            <a:ext cx="611981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dirty="0">
                <a:solidFill>
                  <a:schemeClr val="bg1"/>
                </a:solidFill>
                <a:ea typeface="PMingLiU" pitchFamily="18" charset="-120"/>
              </a:rPr>
              <a:t>酿酒葡萄有哪些品种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250825" y="836613"/>
            <a:ext cx="889317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</a:rPr>
              <a:t>      </a:t>
            </a:r>
            <a:r>
              <a:rPr lang="zh-CN" altLang="en-US" dirty="0">
                <a:solidFill>
                  <a:schemeClr val="bg1"/>
                </a:solidFill>
              </a:rPr>
              <a:t>葡萄酒是以葡萄为原料酿造而成的酒，属于一种酿造酒，据推测起源于公元前</a:t>
            </a:r>
            <a:r>
              <a:rPr lang="en-US" altLang="zh-CN" dirty="0">
                <a:solidFill>
                  <a:schemeClr val="bg1"/>
                </a:solidFill>
              </a:rPr>
              <a:t>8000-6000</a:t>
            </a:r>
            <a:r>
              <a:rPr lang="zh-CN" altLang="en-US" dirty="0">
                <a:solidFill>
                  <a:schemeClr val="bg1"/>
                </a:solidFill>
              </a:rPr>
              <a:t>年前左右的中亚地区。数年的传统与</a:t>
            </a:r>
            <a:r>
              <a:rPr lang="en-US" altLang="zh-CN" dirty="0">
                <a:solidFill>
                  <a:schemeClr val="bg1"/>
                </a:solidFill>
              </a:rPr>
              <a:t>20</a:t>
            </a:r>
            <a:r>
              <a:rPr lang="zh-CN" altLang="en-US" dirty="0">
                <a:solidFill>
                  <a:schemeClr val="bg1"/>
                </a:solidFill>
              </a:rPr>
              <a:t>世纪最新技术的结合使这些普普通通的葡萄变成了各式佳酿，风格各异、芬芳怡人。一串葡萄是美丽、静止与纯洁的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……</a:t>
            </a:r>
            <a:r>
              <a:rPr lang="zh-CN" altLang="en-US" dirty="0">
                <a:solidFill>
                  <a:schemeClr val="bg1"/>
                </a:solidFill>
              </a:rPr>
              <a:t>一旦酿造后，它就成了有生命的东西，但更精确的说法应该是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葡萄酒是有生命的艺术品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，因为它已不再只是自然的杰作，而是象艺术大师的作品一样，同为人类理性与感性的结晶。</a:t>
            </a:r>
          </a:p>
          <a:p>
            <a:pPr>
              <a:spcBef>
                <a:spcPct val="50000"/>
              </a:spcBef>
            </a:pPr>
            <a:r>
              <a:rPr lang="zh-CN" altLang="zh-CN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zh-CN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zh-CN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全世界有超过</a:t>
            </a:r>
            <a:r>
              <a:rPr lang="en-US" altLang="zh-CN" dirty="0">
                <a:solidFill>
                  <a:schemeClr val="bg1"/>
                </a:solidFill>
              </a:rPr>
              <a:t>8000</a:t>
            </a:r>
            <a:r>
              <a:rPr lang="zh-CN" altLang="en-US" dirty="0">
                <a:solidFill>
                  <a:schemeClr val="bg1"/>
                </a:solidFill>
              </a:rPr>
              <a:t>种可以酿酒的葡萄品种，但可以酿制上好葡萄酒的葡萄品种只有</a:t>
            </a:r>
            <a:r>
              <a:rPr lang="en-US" altLang="zh-CN" dirty="0">
                <a:solidFill>
                  <a:schemeClr val="bg1"/>
                </a:solidFill>
              </a:rPr>
              <a:t>50</a:t>
            </a:r>
            <a:r>
              <a:rPr lang="zh-CN" altLang="en-US" dirty="0">
                <a:solidFill>
                  <a:schemeClr val="bg1"/>
                </a:solidFill>
              </a:rPr>
              <a:t>种左右，大约可以分为白葡萄和红葡萄两种。白葡萄，颜色有青绿色、黄色等。主要用来酿制气泡酒及白酒。红葡萄，颜色有黑、蓝、紫红、深红色，有果肉是深色的，也有果肉和白葡萄一样是无色的，所以白肉的红葡萄去皮榨汁之后可酿造白酒 。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324346" y="3789363"/>
            <a:ext cx="511175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红葡萄品种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、赤霞珠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Cabernet Sauvignon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、品丽珠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 err="1">
                <a:solidFill>
                  <a:schemeClr val="bg1"/>
                </a:solidFill>
              </a:rPr>
              <a:t>Cabenet</a:t>
            </a:r>
            <a:r>
              <a:rPr lang="en-US" altLang="zh-CN" dirty="0">
                <a:solidFill>
                  <a:schemeClr val="bg1"/>
                </a:solidFill>
              </a:rPr>
              <a:t> Franc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</a:rPr>
              <a:t>美乐 （</a:t>
            </a:r>
            <a:r>
              <a:rPr lang="en-US" altLang="zh-CN" dirty="0">
                <a:solidFill>
                  <a:schemeClr val="bg1"/>
                </a:solidFill>
              </a:rPr>
              <a:t>Merlot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、白汁红佳美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GAMAY NOIR A JUS BLANC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、黑品乐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Pinot Noir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、西拉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Syrah/Shiraz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、佳利酿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 err="1">
                <a:solidFill>
                  <a:schemeClr val="bg1"/>
                </a:solidFill>
              </a:rPr>
              <a:t>Carignan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、歌海娜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Grenache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7173" name="Text Box 8"/>
          <p:cNvSpPr txBox="1">
            <a:spLocks noChangeArrowheads="1"/>
          </p:cNvSpPr>
          <p:nvPr/>
        </p:nvSpPr>
        <p:spPr bwMode="auto">
          <a:xfrm>
            <a:off x="4859338" y="3789363"/>
            <a:ext cx="428466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白葡萄品种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9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zh-CN" altLang="en-US" dirty="0">
                <a:solidFill>
                  <a:schemeClr val="bg1"/>
                </a:solidFill>
              </a:rPr>
              <a:t>霞</a:t>
            </a:r>
            <a:r>
              <a:rPr lang="zh-CN" altLang="en-US" dirty="0" smtClean="0">
                <a:solidFill>
                  <a:schemeClr val="bg1"/>
                </a:solidFill>
              </a:rPr>
              <a:t>多（</a:t>
            </a:r>
            <a:r>
              <a:rPr lang="en-US" altLang="zh-CN" dirty="0">
                <a:solidFill>
                  <a:schemeClr val="bg1"/>
                </a:solidFill>
              </a:rPr>
              <a:t>CHARDONNAY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、密斯卡得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MUSCADET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11</a:t>
            </a:r>
            <a:r>
              <a:rPr lang="zh-CN" altLang="en-US" dirty="0">
                <a:solidFill>
                  <a:schemeClr val="bg1"/>
                </a:solidFill>
              </a:rPr>
              <a:t>、麝香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MUSCATS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、赛美容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SEMILLON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13</a:t>
            </a:r>
            <a:r>
              <a:rPr lang="zh-CN" altLang="en-US" dirty="0">
                <a:solidFill>
                  <a:schemeClr val="bg1"/>
                </a:solidFill>
              </a:rPr>
              <a:t>、诗南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CHENIN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14</a:t>
            </a:r>
            <a:r>
              <a:rPr lang="zh-CN" altLang="en-US" dirty="0">
                <a:solidFill>
                  <a:schemeClr val="bg1"/>
                </a:solidFill>
              </a:rPr>
              <a:t>、琼瑶浆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GEWURZTRAMINER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15</a:t>
            </a:r>
            <a:r>
              <a:rPr lang="zh-CN" altLang="en-US" dirty="0">
                <a:solidFill>
                  <a:schemeClr val="bg1"/>
                </a:solidFill>
              </a:rPr>
              <a:t>、长相思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SAUVIGNON </a:t>
            </a:r>
            <a:r>
              <a:rPr lang="en-US" altLang="zh-CN" dirty="0" err="1">
                <a:solidFill>
                  <a:schemeClr val="bg1"/>
                </a:solidFill>
              </a:rPr>
              <a:t>BLANCe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、白玉霓 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chemeClr val="bg1"/>
                </a:solidFill>
              </a:rPr>
              <a:t>UGNI BLANC)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0" y="44624"/>
            <a:ext cx="9144000" cy="659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501" tIns="71415" rIns="0" bIns="0" anchor="ctr">
            <a:spAutoFit/>
          </a:bodyPr>
          <a:lstStyle/>
          <a:p>
            <a:pPr indent="317500"/>
            <a:r>
              <a:rPr lang="zh-CN" altLang="en-US" sz="4000" dirty="0">
                <a:solidFill>
                  <a:schemeClr val="bg1"/>
                </a:solidFill>
                <a:latin typeface="Arial" charset="0"/>
              </a:rPr>
              <a:t>红葡萄酒</a:t>
            </a:r>
            <a:r>
              <a:rPr lang="en-US" altLang="zh-CN" sz="4000" dirty="0">
                <a:solidFill>
                  <a:schemeClr val="bg1"/>
                </a:solidFill>
                <a:latin typeface="Arial" charset="0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Arial" charset="0"/>
              </a:rPr>
              <a:t>郁金香型高脚杯</a:t>
            </a:r>
            <a:endParaRPr lang="zh-CN" altLang="zh-CN" sz="4000" dirty="0">
              <a:solidFill>
                <a:schemeClr val="bg1"/>
              </a:solidFill>
              <a:latin typeface="Arial" charset="0"/>
            </a:endParaRPr>
          </a:p>
          <a:p>
            <a:pPr indent="317500"/>
            <a:endParaRPr lang="zh-CN" altLang="en-US" sz="4000" dirty="0">
              <a:latin typeface="Arial" charset="0"/>
            </a:endParaRPr>
          </a:p>
          <a:p>
            <a:pPr indent="317500"/>
            <a:endParaRPr lang="zh-CN" altLang="en-US" dirty="0">
              <a:latin typeface="Arial" charset="0"/>
            </a:endParaRPr>
          </a:p>
          <a:p>
            <a:pPr indent="317500"/>
            <a:endParaRPr lang="zh-CN" altLang="en-US" dirty="0">
              <a:latin typeface="Arial" charset="0"/>
            </a:endParaRPr>
          </a:p>
          <a:p>
            <a:pPr indent="317500" eaLnBrk="0" hangingPunct="0"/>
            <a:r>
              <a:rPr lang="zh-CN" altLang="en-US" sz="900" dirty="0">
                <a:solidFill>
                  <a:srgbClr val="333333"/>
                </a:solidFill>
                <a:latin typeface="Arial" charset="0"/>
              </a:rPr>
              <a:t>  </a:t>
            </a:r>
            <a:r>
              <a:rPr lang="zh-CN" altLang="en-US" sz="16800" dirty="0">
                <a:solidFill>
                  <a:srgbClr val="333333"/>
                </a:solidFill>
                <a:latin typeface="Arial" charset="0"/>
              </a:rPr>
              <a:t> </a:t>
            </a:r>
            <a:r>
              <a:rPr lang="zh-CN" altLang="en-US" sz="900" dirty="0">
                <a:solidFill>
                  <a:srgbClr val="333333"/>
                </a:solidFill>
                <a:latin typeface="Arial" charset="0"/>
              </a:rPr>
              <a:t>      </a:t>
            </a:r>
            <a:endParaRPr lang="zh-CN" altLang="zh-CN" sz="900" dirty="0">
              <a:solidFill>
                <a:srgbClr val="333333"/>
              </a:solidFill>
              <a:latin typeface="Arial" charset="0"/>
            </a:endParaRPr>
          </a:p>
          <a:p>
            <a:pPr indent="317500" eaLnBrk="0" hangingPunct="0"/>
            <a:endParaRPr lang="zh-CN" altLang="zh-CN" sz="900" dirty="0">
              <a:solidFill>
                <a:srgbClr val="333333"/>
              </a:solidFill>
              <a:latin typeface="Arial" charset="0"/>
            </a:endParaRPr>
          </a:p>
          <a:p>
            <a:pPr indent="317500" eaLnBrk="0" hangingPunct="0"/>
            <a:r>
              <a:rPr lang="zh-CN" altLang="en-US" sz="900" dirty="0">
                <a:solidFill>
                  <a:srgbClr val="333333"/>
                </a:solidFill>
                <a:latin typeface="Arial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</a:t>
            </a:r>
            <a:r>
              <a:rPr lang="zh-CN" altLang="en-US" sz="900" dirty="0">
                <a:solidFill>
                  <a:srgbClr val="555555"/>
                </a:solidFill>
                <a:latin typeface="Arial" charset="0"/>
              </a:rPr>
              <a:t>　</a:t>
            </a:r>
          </a:p>
          <a:p>
            <a:pPr indent="317500" eaLnBrk="0" hangingPunct="0"/>
            <a:r>
              <a:rPr lang="zh-CN" altLang="en-US" dirty="0" smtClean="0">
                <a:latin typeface="Arial" charset="0"/>
              </a:rPr>
              <a:t> </a:t>
            </a:r>
            <a:r>
              <a:rPr lang="zh-CN" altLang="zh-CN" dirty="0" smtClean="0">
                <a:latin typeface="Arial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郁金香型，意味着杯身容量大，葡萄酒可以自由呼吸；杯口略收窄则酒液晃动时不会溅出来，且香味可以集中到杯口。而高脚则是为了持杯时，可以用姆指、食指和中指捏住杯茎，手不会碰到杯身，避免手的温度影响葡萄酒的最佳饮用温度（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16-18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度）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indent="317500" eaLnBrk="0" hangingPunct="0"/>
            <a:endParaRPr lang="zh-CN" altLang="en-US" dirty="0">
              <a:solidFill>
                <a:schemeClr val="bg1"/>
              </a:solidFill>
              <a:latin typeface="Arial" charset="0"/>
            </a:endParaRPr>
          </a:p>
          <a:p>
            <a:pPr indent="317500" eaLnBrk="0" hangingPunct="0"/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红酒杯可细分为波尔多型（左）与勃艮第型（右）。两款对比的话，波尔多型酒杯口较窄，容量以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170ml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左右最理想；勃艮第的杯形更宽，因其酒比较高贵、清香，杯身大了则余味停留时间更长久。</a:t>
            </a:r>
          </a:p>
        </p:txBody>
      </p:sp>
      <p:pic>
        <p:nvPicPr>
          <p:cNvPr id="10243" name="Picture 5" descr="葡萄酒与酒杯的搭配 - amy-lady - lady-amy 的博客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980728"/>
            <a:ext cx="4897437" cy="35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0" y="5380038"/>
            <a:ext cx="9144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501" tIns="71415" rIns="0" bIns="0" anchor="ctr">
            <a:spAutoFit/>
          </a:bodyPr>
          <a:lstStyle/>
          <a:p>
            <a:pPr indent="317500"/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法国葡萄酒与酒杯的搭配 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方洲 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方洲的博客白葡萄酒杯口略大，杯脚更为修长，杯身较短。因为白葡萄酒不像红葡萄酒那样需大面积的空气氧化，较小的空气接触就能令其散发芳香。而用小杯是由于白葡萄酒饮用时温度要低，一旦从冷藏的酒瓶中倒入酒杯，其温度会迅速上升。为了保持低温，每次倒入杯中的酒要少，斟酒次数要多。</a:t>
            </a:r>
          </a:p>
        </p:txBody>
      </p:sp>
      <p:pic>
        <p:nvPicPr>
          <p:cNvPr id="11267" name="Picture 5" descr="葡萄酒与酒杯的搭配 - amy-lady - lady-amy 的博客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038" y="981075"/>
            <a:ext cx="2808287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06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893175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>
                <a:solidFill>
                  <a:schemeClr val="bg1"/>
                </a:solidFill>
                <a:ea typeface="PMingLiU" pitchFamily="18" charset="-120"/>
              </a:rPr>
              <a:t>白葡萄酒</a:t>
            </a:r>
            <a:r>
              <a:rPr lang="en-US" sz="4000" dirty="0" smtClean="0">
                <a:solidFill>
                  <a:schemeClr val="bg1"/>
                </a:solidFill>
                <a:latin typeface="Arial"/>
                <a:ea typeface="PMingLiU" pitchFamily="18" charset="-120"/>
              </a:rPr>
              <a:t>——</a:t>
            </a:r>
            <a:r>
              <a:rPr lang="zh-CN" altLang="en-US" sz="4000" dirty="0" smtClean="0">
                <a:solidFill>
                  <a:schemeClr val="bg1"/>
                </a:solidFill>
                <a:ea typeface="PMingLiU" pitchFamily="18" charset="-120"/>
              </a:rPr>
              <a:t>小号的郁金香型高脚杯</a:t>
            </a:r>
            <a:r>
              <a:rPr lang="zh-CN" altLang="en-US" sz="4000" dirty="0" smtClean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8"/>
          <p:cNvSpPr>
            <a:spLocks noChangeArrowheads="1"/>
          </p:cNvSpPr>
          <p:nvPr/>
        </p:nvSpPr>
        <p:spPr bwMode="auto">
          <a:xfrm>
            <a:off x="0" y="0"/>
            <a:ext cx="9144000" cy="646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04800" algn="ctr"/>
            <a:r>
              <a:rPr lang="zh-CN" altLang="en-US" sz="4000" dirty="0">
                <a:solidFill>
                  <a:schemeClr val="hlink"/>
                </a:solidFill>
                <a:latin typeface="Arial" charset="0"/>
                <a:ea typeface="PMingLiU" pitchFamily="18" charset="-120"/>
              </a:rPr>
              <a:t> </a:t>
            </a:r>
            <a:r>
              <a:rPr lang="zh-CN" altLang="en-US" sz="4000" dirty="0" smtClean="0">
                <a:solidFill>
                  <a:schemeClr val="bg1"/>
                </a:solidFill>
                <a:ea typeface="PMingLiU" pitchFamily="18" charset="-120"/>
              </a:rPr>
              <a:t>品酒</a:t>
            </a:r>
            <a:r>
              <a:rPr lang="zh-CN" altLang="en-US" sz="4000" dirty="0">
                <a:solidFill>
                  <a:schemeClr val="bg1"/>
                </a:solidFill>
                <a:ea typeface="PMingLiU" pitchFamily="18" charset="-120"/>
              </a:rPr>
              <a:t>三部曲</a:t>
            </a:r>
          </a:p>
          <a:p>
            <a:pPr indent="304800"/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一：观其色</a:t>
            </a:r>
          </a:p>
          <a:p>
            <a:pPr indent="304800"/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观察杯中酒的色泽和澄清度，起泡葡萄酒的起泡情况。在光线良好的情况下，避免日光直射，最好在白色背景前观察。色泽包括色调和色度，通过色泽可以了解酒令、品种及其特点。年轻的红酒以紫红色为主，带有蓝色色调；陈酿红酒则是红色中带有黄微棕的色调。不同的红酒原料品种赋予不同的红色色调而呈现出品种的典型性。</a:t>
            </a:r>
          </a:p>
          <a:p>
            <a:pPr indent="304800"/>
            <a:r>
              <a:rPr lang="zh-CN" altLang="en-US" dirty="0">
                <a:solidFill>
                  <a:schemeClr val="bg1"/>
                </a:solidFill>
                <a:latin typeface="Arial" charset="0"/>
                <a:ea typeface="PMingLiU" pitchFamily="18" charset="-120"/>
              </a:rPr>
              <a:t>   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 优质产品呈现澄清透明的光亮感，富有光泽。色深的红葡萄酒虽不透明澄清但同样富有光泽。</a:t>
            </a:r>
          </a:p>
          <a:p>
            <a:pPr indent="304800"/>
            <a:endParaRPr lang="zh-CN" altLang="zh-CN" dirty="0">
              <a:solidFill>
                <a:schemeClr val="bg1"/>
              </a:solidFill>
              <a:ea typeface="PMingLiU" pitchFamily="18" charset="-120"/>
            </a:endParaRPr>
          </a:p>
          <a:p>
            <a:pPr indent="304800"/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二：闻其香</a:t>
            </a:r>
          </a:p>
          <a:p>
            <a:pPr indent="304800"/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葡萄酒的香气具有复杂性和多样性，其中包括来源于品种自身的果香、源于发酵的酒香及陈酿期间产生的醇香。分别在静止、摇动和剧烈摇晃的情况下，仔细嗅闻香气的种类、变化、优美感及浓郁程度。新鲜产品散发出优雅、纯正并且具有明显品种香气的果香，陈酿型产品的香气以醇香为主。优质产品的香气给人美好的感受，陶醉其间充分体味其协调、平衡、细腻优雅的感觉。</a:t>
            </a:r>
          </a:p>
          <a:p>
            <a:pPr indent="304800"/>
            <a:endParaRPr lang="zh-CN" altLang="zh-CN" dirty="0">
              <a:solidFill>
                <a:schemeClr val="hlink"/>
              </a:solidFill>
              <a:ea typeface="PMingLiU" pitchFamily="18" charset="-120"/>
            </a:endParaRPr>
          </a:p>
          <a:p>
            <a:pPr indent="304800"/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三：尝其味</a:t>
            </a:r>
            <a:endParaRPr lang="zh-CN" altLang="zh-CN" dirty="0">
              <a:solidFill>
                <a:schemeClr val="bg1"/>
              </a:solidFill>
              <a:ea typeface="PMingLiU" pitchFamily="18" charset="-120"/>
            </a:endParaRPr>
          </a:p>
          <a:p>
            <a:pPr indent="304800"/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欣赏了悦目的外观，沁人心脾的香气后，轻啜一口用舌头上的味蕾品味其愉悦的流体质感。葡萄酒中丰富的物质成分在舌头的不同部位上表现出酸、甜、苦、咸，并展现出浓淡程度、平衡性、骨肉感等综合感受。仔细品味后，顺畅、圆润、丰满、细腻的感觉勾画出优质佳酿的形象。虽然品种、工艺、气候、土壤等因素不同，使各种佳酿的风味及典型性不同，但给予人们同样美妙的享受。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2sFKHXdJXXXXXXXXX_!!3345741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980728"/>
            <a:ext cx="9067800" cy="500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2Z_WBXa0aXXXXXXXX_!!174950705"/>
          <p:cNvPicPr>
            <a:picLocks noChangeAspect="1" noChangeArrowheads="1"/>
          </p:cNvPicPr>
          <p:nvPr/>
        </p:nvPicPr>
        <p:blipFill>
          <a:blip r:embed="rId2" cstate="print"/>
          <a:srcRect t="10579" b="2747"/>
          <a:stretch>
            <a:fillRect/>
          </a:stretch>
        </p:blipFill>
        <p:spPr bwMode="auto">
          <a:xfrm>
            <a:off x="80392" y="260648"/>
            <a:ext cx="9028112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1000"/>
            <a:lum bright="-32000" contrast="20000"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1844824"/>
            <a:ext cx="7848872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</a:t>
            </a: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哆</a:t>
            </a:r>
            <a:r>
              <a:rPr lang="en-US" altLang="zh-CN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才哆艺，学业有成（学业酒）</a:t>
            </a: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Re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睿</a:t>
            </a: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智人生，事业晋升（工作酒）</a:t>
            </a: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Mi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：甜</a:t>
            </a: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蜜</a:t>
            </a: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时光，你我共度（亲情酒）</a:t>
            </a: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CN" sz="2900" b="1" dirty="0" err="1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：恭喜</a:t>
            </a:r>
            <a:r>
              <a:rPr lang="en-US" altLang="zh-CN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发</a:t>
            </a:r>
            <a:r>
              <a:rPr lang="en-US" altLang="zh-CN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财，万事如意（商务酒）</a:t>
            </a: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喜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结良缘，百年好合（婚宴酒）</a:t>
            </a:r>
            <a:endParaRPr lang="en-US" altLang="zh-CN" sz="2900" b="1" dirty="0" smtClean="0">
              <a:solidFill>
                <a:srgbClr val="B519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喜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庆时刻，普天同庆（喜宴酒）</a:t>
            </a:r>
            <a:endParaRPr lang="zh-CN" altLang="en-US" sz="2900" b="1" dirty="0">
              <a:solidFill>
                <a:srgbClr val="B519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836712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五线谱</a:t>
            </a:r>
            <a:r>
              <a:rPr lang="zh-CN" altLang="en-US" sz="40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红酒，舌尖上的音乐人生</a:t>
            </a:r>
            <a:r>
              <a:rPr lang="en-US" altLang="zh-CN" sz="40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zh-CN" altLang="en-US" sz="4000" b="1" dirty="0">
              <a:gradFill>
                <a:gsLst>
                  <a:gs pos="0">
                    <a:srgbClr val="AD0631"/>
                  </a:gs>
                  <a:gs pos="100000">
                    <a:srgbClr val="FF00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274947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红</a:t>
            </a:r>
            <a:r>
              <a:rPr lang="zh-CN" altLang="en-US" sz="5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酒</a:t>
            </a:r>
            <a:r>
              <a:rPr lang="zh-CN" altLang="en-US" sz="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功效</a:t>
            </a:r>
            <a:endParaRPr lang="zh-CN" altLang="en-US" sz="50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9155" name="Picture 3" descr="T2LK1JXnNaXXXXXXXX_!!775902551"/>
          <p:cNvPicPr>
            <a:picLocks noChangeAspect="1" noChangeArrowheads="1"/>
          </p:cNvPicPr>
          <p:nvPr/>
        </p:nvPicPr>
        <p:blipFill>
          <a:blip r:embed="rId2" cstate="print"/>
          <a:srcRect t="8160"/>
          <a:stretch>
            <a:fillRect/>
          </a:stretch>
        </p:blipFill>
        <p:spPr bwMode="auto">
          <a:xfrm>
            <a:off x="111125" y="1066800"/>
            <a:ext cx="89566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5000"/>
            <a:lum bright="-40000" contrast="14000"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1805915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 酒 花 絮</a:t>
            </a:r>
            <a:r>
              <a:rPr lang="en-US" altLang="zh-CN" sz="40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zh-CN" altLang="en-US" sz="4000" b="1" dirty="0">
              <a:gradFill>
                <a:gsLst>
                  <a:gs pos="0">
                    <a:srgbClr val="AD0631"/>
                  </a:gs>
                  <a:gs pos="100000">
                    <a:srgbClr val="FF00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48000"/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844824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3600" b="1" dirty="0" smtClean="0">
                <a:gradFill>
                  <a:gsLst>
                    <a:gs pos="0">
                      <a:srgbClr val="AD0631"/>
                    </a:gs>
                    <a:gs pos="0">
                      <a:srgbClr val="AD063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企业简介</a:t>
            </a:r>
          </a:p>
        </p:txBody>
      </p:sp>
      <p:pic>
        <p:nvPicPr>
          <p:cNvPr id="15363" name="Picture 3" descr="D:\渔琴畅推宝\澳邦盛世\五线谱\20160801114401_563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739775" cy="3552056"/>
          </a:xfrm>
          <a:prstGeom prst="rect">
            <a:avLst/>
          </a:prstGeom>
          <a:noFill/>
        </p:spPr>
      </p:pic>
      <p:pic>
        <p:nvPicPr>
          <p:cNvPr id="15362" name="Picture 2" descr="http://www.weunit.cn/images/201607/source_img/3127_G_146768703798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127" y="30542"/>
            <a:ext cx="3984377" cy="6854842"/>
          </a:xfrm>
          <a:prstGeom prst="rect">
            <a:avLst/>
          </a:prstGeom>
          <a:noFill/>
        </p:spPr>
      </p:pic>
      <p:pic>
        <p:nvPicPr>
          <p:cNvPr id="15364" name="Picture 4" descr="D:\渔琴畅推宝\澳邦盛世\五线谱\854767614795133026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44879" y="116632"/>
            <a:ext cx="6099357" cy="6669360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8000"/>
            <a:lum/>
          </a:blip>
          <a:srcRect/>
          <a:stretch>
            <a:fillRect l="-66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http://www.weunit.cn/images/upload/image/20160705/20160705193140_27075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07704" y="548680"/>
            <a:ext cx="5191125" cy="5191125"/>
          </a:xfrm>
          <a:prstGeom prst="rect">
            <a:avLst/>
          </a:prstGeom>
          <a:noFill/>
        </p:spPr>
      </p:pic>
      <p:pic>
        <p:nvPicPr>
          <p:cNvPr id="16386" name="Picture 2" descr="http://www.weunit.cn/images/upload/image/20160715/20160715154952_5023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381331" cy="6858000"/>
          </a:xfrm>
          <a:prstGeom prst="rect">
            <a:avLst/>
          </a:prstGeom>
          <a:noFill/>
        </p:spPr>
      </p:pic>
      <p:pic>
        <p:nvPicPr>
          <p:cNvPr id="16390" name="Picture 6" descr="http://www.weunit.cn/images/upload/image/20160702/20160702180351_6367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798019"/>
            <a:ext cx="9144001" cy="505998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27584" y="1844824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</a:t>
            </a:r>
            <a:r>
              <a:rPr lang="zh-CN" altLang="en-US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哆</a:t>
            </a:r>
            <a:r>
              <a:rPr lang="en-US" altLang="zh-CN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才哆艺，学业有成（学业酒）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8000"/>
            <a:lum/>
          </a:blip>
          <a:srcRect/>
          <a:stretch>
            <a:fillRect l="-61000" r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://www.weunit.cn/images/upload/image/20160705/20160705193244_318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764704"/>
            <a:ext cx="5191125" cy="5191126"/>
          </a:xfrm>
          <a:prstGeom prst="rect">
            <a:avLst/>
          </a:prstGeom>
          <a:noFill/>
        </p:spPr>
      </p:pic>
      <p:pic>
        <p:nvPicPr>
          <p:cNvPr id="17410" name="Picture 2" descr="http://www.weunit.cn/images/upload/image/20160705/20160705185905_3584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4355976" cy="6889189"/>
          </a:xfrm>
          <a:prstGeom prst="rect">
            <a:avLst/>
          </a:prstGeom>
          <a:noFill/>
        </p:spPr>
      </p:pic>
      <p:pic>
        <p:nvPicPr>
          <p:cNvPr id="17414" name="Picture 6" descr="http://www.weunit.cn/images/upload/image/20160702/20160702180353_9261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700808"/>
            <a:ext cx="9162199" cy="518457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99592" y="1844824"/>
            <a:ext cx="784887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睿</a:t>
            </a: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智人生，事业晋升（工作酒）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7000"/>
            <a:lum/>
          </a:blip>
          <a:srcRect/>
          <a:stretch>
            <a:fillRect l="-56000" r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http://www.weunit.cn/images/upload/image/20160705/20160705193608_114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76672"/>
            <a:ext cx="5191125" cy="5191126"/>
          </a:xfrm>
          <a:prstGeom prst="rect">
            <a:avLst/>
          </a:prstGeom>
          <a:noFill/>
        </p:spPr>
      </p:pic>
      <p:pic>
        <p:nvPicPr>
          <p:cNvPr id="18434" name="Picture 2" descr="http://www.weunit.cn/images/upload/image/20160705/20160705185904_9624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2729" y="0"/>
            <a:ext cx="4282681" cy="6858000"/>
          </a:xfrm>
          <a:prstGeom prst="rect">
            <a:avLst/>
          </a:prstGeom>
          <a:noFill/>
        </p:spPr>
      </p:pic>
      <p:pic>
        <p:nvPicPr>
          <p:cNvPr id="18438" name="Picture 6" descr="http://www.weunit.cn/images/upload/image/20160702/20160702180352_9359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944806"/>
            <a:ext cx="9144000" cy="4913194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99592" y="1844824"/>
            <a:ext cx="784887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：甜</a:t>
            </a: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蜜</a:t>
            </a: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时光，你我共度（亲情酒）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7000"/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http://www.weunit.cn/images/upload/image/20160705/20160705193352_4785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908720"/>
            <a:ext cx="5191125" cy="5191126"/>
          </a:xfrm>
          <a:prstGeom prst="rect">
            <a:avLst/>
          </a:prstGeom>
          <a:noFill/>
        </p:spPr>
      </p:pic>
      <p:pic>
        <p:nvPicPr>
          <p:cNvPr id="19458" name="Picture 2" descr="http://www.weunit.cn/images/upload/image/20160705/20160705185904_427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"/>
            <a:ext cx="4293406" cy="6858000"/>
          </a:xfrm>
          <a:prstGeom prst="rect">
            <a:avLst/>
          </a:prstGeom>
          <a:noFill/>
        </p:spPr>
      </p:pic>
      <p:pic>
        <p:nvPicPr>
          <p:cNvPr id="19462" name="Picture 6" descr="http://www.weunit.cn/images/upload/image/20160702/20160702180351_9336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1792031"/>
            <a:ext cx="9144000" cy="506597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331640" y="1844824"/>
            <a:ext cx="784887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900" b="1" dirty="0" err="1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：恭喜</a:t>
            </a:r>
            <a:r>
              <a:rPr lang="en-US" altLang="zh-CN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发</a:t>
            </a:r>
            <a:r>
              <a:rPr lang="en-US" altLang="zh-CN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财，万事如意（商务酒）</a:t>
            </a:r>
            <a:endParaRPr lang="zh-CN" altLang="en-US" sz="2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http://www.weunit.cn/images/upload/image/20160705/20160705193426_169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836712"/>
            <a:ext cx="5191125" cy="5191126"/>
          </a:xfrm>
          <a:prstGeom prst="rect">
            <a:avLst/>
          </a:prstGeom>
          <a:noFill/>
        </p:spPr>
      </p:pic>
      <p:pic>
        <p:nvPicPr>
          <p:cNvPr id="20482" name="Picture 2" descr="http://www.weunit.cn/images/upload/image/20160715/20160715155058_4362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293705" cy="6858000"/>
          </a:xfrm>
          <a:prstGeom prst="rect">
            <a:avLst/>
          </a:prstGeom>
          <a:noFill/>
        </p:spPr>
      </p:pic>
      <p:pic>
        <p:nvPicPr>
          <p:cNvPr id="20486" name="Picture 6" descr="http://www.weunit.cn/images/upload/image/20160702/20160702180354_3684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1651104"/>
            <a:ext cx="9144000" cy="520689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259632" y="1844824"/>
            <a:ext cx="784887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喜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结良缘，百年好合（婚宴酒）</a:t>
            </a:r>
            <a:endParaRPr lang="en-US" altLang="zh-CN" sz="2900" b="1" dirty="0" smtClean="0">
              <a:solidFill>
                <a:srgbClr val="B519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喜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庆时刻，普天同庆（喜宴酒）</a:t>
            </a:r>
            <a:endParaRPr lang="zh-CN" altLang="en-US" sz="2900" b="1" dirty="0">
              <a:solidFill>
                <a:srgbClr val="B519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渔琴畅推宝\澳邦盛世\五线谱\20160801114401_563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1144" cy="6858000"/>
          </a:xfrm>
          <a:prstGeom prst="rect">
            <a:avLst/>
          </a:prstGeom>
          <a:noFill/>
        </p:spPr>
      </p:pic>
      <p:graphicFrame>
        <p:nvGraphicFramePr>
          <p:cNvPr id="6" name="图示 5"/>
          <p:cNvGraphicFramePr/>
          <p:nvPr/>
        </p:nvGraphicFramePr>
        <p:xfrm>
          <a:off x="3995936" y="4581128"/>
          <a:ext cx="3456384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/>
          <p:cNvSpPr/>
          <p:nvPr/>
        </p:nvSpPr>
        <p:spPr>
          <a:xfrm rot="18829373">
            <a:off x="5855155" y="2679857"/>
            <a:ext cx="117054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舌</a:t>
            </a:r>
            <a:endParaRPr lang="en-US" altLang="zh-CN" sz="2900" b="1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尖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 rot="19552368">
            <a:off x="6835330" y="3271471"/>
            <a:ext cx="79114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</a:t>
            </a:r>
            <a:endParaRPr lang="en-US" altLang="zh-CN" sz="2900" b="1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 rot="19350237">
            <a:off x="7812360" y="4036265"/>
            <a:ext cx="9361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</a:t>
            </a:r>
            <a:endParaRPr lang="en-US" altLang="zh-CN" sz="29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28384" y="5157192"/>
            <a:ext cx="111561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音</a:t>
            </a:r>
            <a:endParaRPr lang="en-US" altLang="zh-CN" sz="29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乐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 rot="3127605">
            <a:off x="7516215" y="5928506"/>
            <a:ext cx="74095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情</a:t>
            </a:r>
            <a:endParaRPr lang="en-US" altLang="zh-CN" sz="2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21045280">
            <a:off x="6130796" y="6417498"/>
            <a:ext cx="125963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生人</a:t>
            </a:r>
            <a:endParaRPr lang="zh-CN" altLang="en-US" sz="2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07befc231b90a2f3eb8c763b565865dcb25b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871</Words>
  <Application>Microsoft Office PowerPoint</Application>
  <PresentationFormat>全屏显示(4:3)</PresentationFormat>
  <Paragraphs>89</Paragraphs>
  <Slides>21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PMingLiU</vt:lpstr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白葡萄酒——小号的郁金香型高脚杯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hjb</dc:creator>
  <cp:lastModifiedBy>jbhuang99</cp:lastModifiedBy>
  <cp:revision>164</cp:revision>
  <dcterms:created xsi:type="dcterms:W3CDTF">2016-10-01T04:22:57Z</dcterms:created>
  <dcterms:modified xsi:type="dcterms:W3CDTF">2017-06-02T13:22:45Z</dcterms:modified>
</cp:coreProperties>
</file>